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8" r:id="rId4"/>
  </p:sldMasterIdLst>
  <p:notesMasterIdLst>
    <p:notesMasterId r:id="rId40"/>
  </p:notesMasterIdLst>
  <p:handoutMasterIdLst>
    <p:handoutMasterId r:id="rId41"/>
  </p:handoutMasterIdLst>
  <p:sldIdLst>
    <p:sldId id="410" r:id="rId5"/>
    <p:sldId id="383" r:id="rId6"/>
    <p:sldId id="409" r:id="rId7"/>
    <p:sldId id="389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391" r:id="rId25"/>
    <p:sldId id="431" r:id="rId26"/>
    <p:sldId id="432" r:id="rId27"/>
    <p:sldId id="433" r:id="rId28"/>
    <p:sldId id="434" r:id="rId29"/>
    <p:sldId id="435" r:id="rId30"/>
    <p:sldId id="436" r:id="rId31"/>
    <p:sldId id="397" r:id="rId32"/>
    <p:sldId id="411" r:id="rId33"/>
    <p:sldId id="412" r:id="rId34"/>
    <p:sldId id="413" r:id="rId35"/>
    <p:sldId id="408" r:id="rId36"/>
    <p:sldId id="414" r:id="rId37"/>
    <p:sldId id="407" r:id="rId38"/>
    <p:sldId id="39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9" autoAdjust="0"/>
    <p:restoredTop sz="96327" autoAdjust="0"/>
  </p:normalViewPr>
  <p:slideViewPr>
    <p:cSldViewPr snapToGrid="0">
      <p:cViewPr varScale="1">
        <p:scale>
          <a:sx n="87" d="100"/>
          <a:sy n="87" d="100"/>
        </p:scale>
        <p:origin x="232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7A189-996C-4D10-A9F4-4B1A83D412DB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01F41DC-364C-484C-A140-B93ED780CFE7}">
      <dgm:prSet/>
      <dgm:spPr/>
      <dgm:t>
        <a:bodyPr/>
        <a:lstStyle/>
        <a:p>
          <a:r>
            <a:rPr lang="en-IN" b="0" dirty="0"/>
            <a:t>Solar Power Generation Data Overview</a:t>
          </a:r>
          <a:endParaRPr lang="en-US" dirty="0"/>
        </a:p>
      </dgm:t>
    </dgm:pt>
    <dgm:pt modelId="{F23AC2C7-3B08-4B1C-AA78-BE1A5E4606D5}" type="parTrans" cxnId="{DCD37B59-5957-4066-859C-A4C812F75FAB}">
      <dgm:prSet/>
      <dgm:spPr/>
      <dgm:t>
        <a:bodyPr/>
        <a:lstStyle/>
        <a:p>
          <a:endParaRPr lang="en-US"/>
        </a:p>
      </dgm:t>
    </dgm:pt>
    <dgm:pt modelId="{6E2DD292-757F-46BA-8808-0EC730158FFD}" type="sibTrans" cxnId="{DCD37B59-5957-4066-859C-A4C812F75FAB}">
      <dgm:prSet/>
      <dgm:spPr/>
      <dgm:t>
        <a:bodyPr/>
        <a:lstStyle/>
        <a:p>
          <a:endParaRPr lang="en-US"/>
        </a:p>
      </dgm:t>
    </dgm:pt>
    <dgm:pt modelId="{15E73BD2-66E2-4176-A6A6-BE24D5CE0B1C}">
      <dgm:prSet/>
      <dgm:spPr/>
      <dgm:t>
        <a:bodyPr/>
        <a:lstStyle/>
        <a:p>
          <a:r>
            <a:rPr lang="en-IN" b="0"/>
            <a:t>File: solarpowergeneration.csv</a:t>
          </a:r>
          <a:endParaRPr lang="en-US"/>
        </a:p>
      </dgm:t>
    </dgm:pt>
    <dgm:pt modelId="{0B54055A-B11D-4131-87BE-CEA036ADE2D3}" type="parTrans" cxnId="{55FA89C8-C61D-4633-9665-1D6C292BE020}">
      <dgm:prSet/>
      <dgm:spPr/>
      <dgm:t>
        <a:bodyPr/>
        <a:lstStyle/>
        <a:p>
          <a:endParaRPr lang="en-US"/>
        </a:p>
      </dgm:t>
    </dgm:pt>
    <dgm:pt modelId="{F80E1752-30BD-450E-9FBB-907654681D20}" type="sibTrans" cxnId="{55FA89C8-C61D-4633-9665-1D6C292BE020}">
      <dgm:prSet/>
      <dgm:spPr/>
      <dgm:t>
        <a:bodyPr/>
        <a:lstStyle/>
        <a:p>
          <a:endParaRPr lang="en-US"/>
        </a:p>
      </dgm:t>
    </dgm:pt>
    <dgm:pt modelId="{464B3F96-E4B2-409E-BA42-86B6106D154F}">
      <dgm:prSet/>
      <dgm:spPr/>
      <dgm:t>
        <a:bodyPr/>
        <a:lstStyle/>
        <a:p>
          <a:r>
            <a:rPr lang="en-IN" b="0"/>
            <a:t>Rows: 2920 (Instances)</a:t>
          </a:r>
          <a:endParaRPr lang="en-US"/>
        </a:p>
      </dgm:t>
    </dgm:pt>
    <dgm:pt modelId="{AEA18F70-E24E-49A9-854B-93D1E04D3C61}" type="parTrans" cxnId="{EA05AC8D-01FF-47FB-8653-41FA3FE4521B}">
      <dgm:prSet/>
      <dgm:spPr/>
      <dgm:t>
        <a:bodyPr/>
        <a:lstStyle/>
        <a:p>
          <a:endParaRPr lang="en-US"/>
        </a:p>
      </dgm:t>
    </dgm:pt>
    <dgm:pt modelId="{186D3D89-3B54-4965-9564-81243D052F37}" type="sibTrans" cxnId="{EA05AC8D-01FF-47FB-8653-41FA3FE4521B}">
      <dgm:prSet/>
      <dgm:spPr/>
      <dgm:t>
        <a:bodyPr/>
        <a:lstStyle/>
        <a:p>
          <a:endParaRPr lang="en-US"/>
        </a:p>
      </dgm:t>
    </dgm:pt>
    <dgm:pt modelId="{478FAA1F-6B0C-4B43-86FB-77648BF22615}">
      <dgm:prSet/>
      <dgm:spPr/>
      <dgm:t>
        <a:bodyPr/>
        <a:lstStyle/>
        <a:p>
          <a:r>
            <a:rPr lang="en-IN" b="0"/>
            <a:t>Columns: 10 (Variables)</a:t>
          </a:r>
          <a:endParaRPr lang="en-US"/>
        </a:p>
      </dgm:t>
    </dgm:pt>
    <dgm:pt modelId="{6C6644F6-1A5C-4B12-A978-D5E302E7675C}" type="parTrans" cxnId="{C46CADFD-63AD-4CA3-98C7-75AA43A85796}">
      <dgm:prSet/>
      <dgm:spPr/>
      <dgm:t>
        <a:bodyPr/>
        <a:lstStyle/>
        <a:p>
          <a:endParaRPr lang="en-US"/>
        </a:p>
      </dgm:t>
    </dgm:pt>
    <dgm:pt modelId="{D4FA4B81-050F-46C0-A266-4B41EFD67963}" type="sibTrans" cxnId="{C46CADFD-63AD-4CA3-98C7-75AA43A85796}">
      <dgm:prSet/>
      <dgm:spPr/>
      <dgm:t>
        <a:bodyPr/>
        <a:lstStyle/>
        <a:p>
          <a:endParaRPr lang="en-US"/>
        </a:p>
      </dgm:t>
    </dgm:pt>
    <dgm:pt modelId="{FDDA1B0A-46F8-4669-A77C-79875D41D4EA}">
      <dgm:prSet/>
      <dgm:spPr/>
      <dgm:t>
        <a:bodyPr/>
        <a:lstStyle/>
        <a:p>
          <a:r>
            <a:rPr lang="en-IN" b="0"/>
            <a:t>Variables:</a:t>
          </a:r>
          <a:endParaRPr lang="en-US"/>
        </a:p>
      </dgm:t>
    </dgm:pt>
    <dgm:pt modelId="{49CBC2DA-E6F1-4767-BD94-D9A308D84075}" type="parTrans" cxnId="{C74C8690-AF53-4A93-BEB0-4FD930D958D4}">
      <dgm:prSet/>
      <dgm:spPr/>
      <dgm:t>
        <a:bodyPr/>
        <a:lstStyle/>
        <a:p>
          <a:endParaRPr lang="en-US"/>
        </a:p>
      </dgm:t>
    </dgm:pt>
    <dgm:pt modelId="{9DBA9479-F33F-4180-87F7-A26904037032}" type="sibTrans" cxnId="{C74C8690-AF53-4A93-BEB0-4FD930D958D4}">
      <dgm:prSet/>
      <dgm:spPr/>
      <dgm:t>
        <a:bodyPr/>
        <a:lstStyle/>
        <a:p>
          <a:endParaRPr lang="en-US"/>
        </a:p>
      </dgm:t>
    </dgm:pt>
    <dgm:pt modelId="{2359116E-4128-4EC9-B8A6-2545FBFB7D79}">
      <dgm:prSet/>
      <dgm:spPr/>
      <dgm:t>
        <a:bodyPr/>
        <a:lstStyle/>
        <a:p>
          <a:r>
            <a:rPr lang="en-IN" b="0"/>
            <a:t>distance_to_solar_noon: Radians</a:t>
          </a:r>
          <a:endParaRPr lang="en-US"/>
        </a:p>
      </dgm:t>
    </dgm:pt>
    <dgm:pt modelId="{DCEA8E63-7113-4BDB-B591-7A027A370D6C}" type="parTrans" cxnId="{A1196437-DCD5-498D-921D-CCACB8FFA84A}">
      <dgm:prSet/>
      <dgm:spPr/>
      <dgm:t>
        <a:bodyPr/>
        <a:lstStyle/>
        <a:p>
          <a:endParaRPr lang="en-US"/>
        </a:p>
      </dgm:t>
    </dgm:pt>
    <dgm:pt modelId="{0D7D5414-7453-408E-B8CE-D74F82E9F9AF}" type="sibTrans" cxnId="{A1196437-DCD5-498D-921D-CCACB8FFA84A}">
      <dgm:prSet/>
      <dgm:spPr/>
      <dgm:t>
        <a:bodyPr/>
        <a:lstStyle/>
        <a:p>
          <a:endParaRPr lang="en-US"/>
        </a:p>
      </dgm:t>
    </dgm:pt>
    <dgm:pt modelId="{210BB9C5-E4F2-4EF9-99B0-8C7D5FDF0307}">
      <dgm:prSet/>
      <dgm:spPr/>
      <dgm:t>
        <a:bodyPr/>
        <a:lstStyle/>
        <a:p>
          <a:r>
            <a:rPr lang="en-IN" b="0"/>
            <a:t>temperature: Daily average temperature, °C</a:t>
          </a:r>
          <a:endParaRPr lang="en-US"/>
        </a:p>
      </dgm:t>
    </dgm:pt>
    <dgm:pt modelId="{BF282F48-4216-47A2-A82E-66D534EE2066}" type="parTrans" cxnId="{242A35E0-D8E6-4DBB-BC5A-BB7B73E2266E}">
      <dgm:prSet/>
      <dgm:spPr/>
      <dgm:t>
        <a:bodyPr/>
        <a:lstStyle/>
        <a:p>
          <a:endParaRPr lang="en-US"/>
        </a:p>
      </dgm:t>
    </dgm:pt>
    <dgm:pt modelId="{3B766B1C-163C-49F7-A312-F66A85E15809}" type="sibTrans" cxnId="{242A35E0-D8E6-4DBB-BC5A-BB7B73E2266E}">
      <dgm:prSet/>
      <dgm:spPr/>
      <dgm:t>
        <a:bodyPr/>
        <a:lstStyle/>
        <a:p>
          <a:endParaRPr lang="en-US"/>
        </a:p>
      </dgm:t>
    </dgm:pt>
    <dgm:pt modelId="{5B911533-1132-44B2-A907-CD1B7898648A}">
      <dgm:prSet/>
      <dgm:spPr/>
      <dgm:t>
        <a:bodyPr/>
        <a:lstStyle/>
        <a:p>
          <a:r>
            <a:rPr lang="en-IN" b="0"/>
            <a:t>wind_direction: Daily average wind direction, ° (0-360)</a:t>
          </a:r>
          <a:endParaRPr lang="en-US"/>
        </a:p>
      </dgm:t>
    </dgm:pt>
    <dgm:pt modelId="{D434C630-D033-4BC8-B10C-0865BF19CE90}" type="parTrans" cxnId="{49F5EC53-865E-4DBE-9C25-B8D3ABE41857}">
      <dgm:prSet/>
      <dgm:spPr/>
      <dgm:t>
        <a:bodyPr/>
        <a:lstStyle/>
        <a:p>
          <a:endParaRPr lang="en-US"/>
        </a:p>
      </dgm:t>
    </dgm:pt>
    <dgm:pt modelId="{36823F30-1115-4FA9-B745-DCFD24F45292}" type="sibTrans" cxnId="{49F5EC53-865E-4DBE-9C25-B8D3ABE41857}">
      <dgm:prSet/>
      <dgm:spPr/>
      <dgm:t>
        <a:bodyPr/>
        <a:lstStyle/>
        <a:p>
          <a:endParaRPr lang="en-US"/>
        </a:p>
      </dgm:t>
    </dgm:pt>
    <dgm:pt modelId="{18EDAFD0-21E1-44CE-AC3C-FE58B9D35B62}">
      <dgm:prSet/>
      <dgm:spPr/>
      <dgm:t>
        <a:bodyPr/>
        <a:lstStyle/>
        <a:p>
          <a:r>
            <a:rPr lang="en-IN" b="0"/>
            <a:t>wind_speed: Daily average wind speed, m/s</a:t>
          </a:r>
          <a:endParaRPr lang="en-US"/>
        </a:p>
      </dgm:t>
    </dgm:pt>
    <dgm:pt modelId="{7FDE6259-1609-4929-9EF2-7E8524F74C63}" type="parTrans" cxnId="{4C6FADB7-8FAF-4B87-85A6-ED43144AFEC5}">
      <dgm:prSet/>
      <dgm:spPr/>
      <dgm:t>
        <a:bodyPr/>
        <a:lstStyle/>
        <a:p>
          <a:endParaRPr lang="en-US"/>
        </a:p>
      </dgm:t>
    </dgm:pt>
    <dgm:pt modelId="{7F8A8447-3D0E-49F6-93AD-76AA23A79E45}" type="sibTrans" cxnId="{4C6FADB7-8FAF-4B87-85A6-ED43144AFEC5}">
      <dgm:prSet/>
      <dgm:spPr/>
      <dgm:t>
        <a:bodyPr/>
        <a:lstStyle/>
        <a:p>
          <a:endParaRPr lang="en-US"/>
        </a:p>
      </dgm:t>
    </dgm:pt>
    <dgm:pt modelId="{EB8FEE24-1B30-4ECB-8F61-EBA81A3E7DCC}">
      <dgm:prSet/>
      <dgm:spPr/>
      <dgm:t>
        <a:bodyPr/>
        <a:lstStyle/>
        <a:p>
          <a:r>
            <a:rPr lang="en-IN" b="0"/>
            <a:t>sky_cover: Scale of 0 to 4 (0: clear, 4: wholly covered)</a:t>
          </a:r>
          <a:endParaRPr lang="en-US"/>
        </a:p>
      </dgm:t>
    </dgm:pt>
    <dgm:pt modelId="{5ECA5F3A-6F17-4AD6-BBAF-C2BC8BC00F87}" type="parTrans" cxnId="{2E8E1B84-1D69-4509-A1CC-A9BA720E042B}">
      <dgm:prSet/>
      <dgm:spPr/>
      <dgm:t>
        <a:bodyPr/>
        <a:lstStyle/>
        <a:p>
          <a:endParaRPr lang="en-US"/>
        </a:p>
      </dgm:t>
    </dgm:pt>
    <dgm:pt modelId="{9CA7BB60-9EA0-4AF0-9D04-CE59410102F5}" type="sibTrans" cxnId="{2E8E1B84-1D69-4509-A1CC-A9BA720E042B}">
      <dgm:prSet/>
      <dgm:spPr/>
      <dgm:t>
        <a:bodyPr/>
        <a:lstStyle/>
        <a:p>
          <a:endParaRPr lang="en-US"/>
        </a:p>
      </dgm:t>
    </dgm:pt>
    <dgm:pt modelId="{92BECE8D-1893-4C62-886D-A8B9BDA39762}">
      <dgm:prSet/>
      <dgm:spPr/>
      <dgm:t>
        <a:bodyPr/>
        <a:lstStyle/>
        <a:p>
          <a:r>
            <a:rPr lang="en-IN" b="0"/>
            <a:t>visibility: Kilometers</a:t>
          </a:r>
          <a:endParaRPr lang="en-US"/>
        </a:p>
      </dgm:t>
    </dgm:pt>
    <dgm:pt modelId="{744B36DA-27D9-4D36-AC15-986D20A48E84}" type="parTrans" cxnId="{77E803E4-5B21-4738-B00D-3C3B8CFF52D6}">
      <dgm:prSet/>
      <dgm:spPr/>
      <dgm:t>
        <a:bodyPr/>
        <a:lstStyle/>
        <a:p>
          <a:endParaRPr lang="en-US"/>
        </a:p>
      </dgm:t>
    </dgm:pt>
    <dgm:pt modelId="{73C3B629-4F8C-4D90-AE63-5F41BB71D0BC}" type="sibTrans" cxnId="{77E803E4-5B21-4738-B00D-3C3B8CFF52D6}">
      <dgm:prSet/>
      <dgm:spPr/>
      <dgm:t>
        <a:bodyPr/>
        <a:lstStyle/>
        <a:p>
          <a:endParaRPr lang="en-US"/>
        </a:p>
      </dgm:t>
    </dgm:pt>
    <dgm:pt modelId="{483252B0-DE9E-4C01-84A2-EA9E43973C86}">
      <dgm:prSet/>
      <dgm:spPr/>
      <dgm:t>
        <a:bodyPr/>
        <a:lstStyle/>
        <a:p>
          <a:r>
            <a:rPr lang="en-IN" b="0" dirty="0"/>
            <a:t>humidity: Percentage</a:t>
          </a:r>
          <a:endParaRPr lang="en-US" dirty="0"/>
        </a:p>
      </dgm:t>
    </dgm:pt>
    <dgm:pt modelId="{89DE3822-DCF9-4CE6-99BC-6B27A389C58C}" type="parTrans" cxnId="{667837EE-0DB9-4AF8-8B6E-78FA0461720C}">
      <dgm:prSet/>
      <dgm:spPr/>
      <dgm:t>
        <a:bodyPr/>
        <a:lstStyle/>
        <a:p>
          <a:endParaRPr lang="en-US"/>
        </a:p>
      </dgm:t>
    </dgm:pt>
    <dgm:pt modelId="{81E2D106-09FB-40D5-B25C-C2BCB8AF6A77}" type="sibTrans" cxnId="{667837EE-0DB9-4AF8-8B6E-78FA0461720C}">
      <dgm:prSet/>
      <dgm:spPr/>
      <dgm:t>
        <a:bodyPr/>
        <a:lstStyle/>
        <a:p>
          <a:endParaRPr lang="en-US"/>
        </a:p>
      </dgm:t>
    </dgm:pt>
    <dgm:pt modelId="{16DA8F44-2FE7-474E-8FCD-9C24C7C0301B}">
      <dgm:prSet/>
      <dgm:spPr/>
      <dgm:t>
        <a:bodyPr/>
        <a:lstStyle/>
        <a:p>
          <a:r>
            <a:rPr lang="en-IN" b="0"/>
            <a:t>average_wind_speed: 3-hour average wind speed, m/s</a:t>
          </a:r>
          <a:endParaRPr lang="en-US"/>
        </a:p>
      </dgm:t>
    </dgm:pt>
    <dgm:pt modelId="{CA061572-42A5-4644-BB12-2AC7A3753AFA}" type="parTrans" cxnId="{BA0A67C4-5C3E-4B9F-95CF-2424CDAE2213}">
      <dgm:prSet/>
      <dgm:spPr/>
      <dgm:t>
        <a:bodyPr/>
        <a:lstStyle/>
        <a:p>
          <a:endParaRPr lang="en-US"/>
        </a:p>
      </dgm:t>
    </dgm:pt>
    <dgm:pt modelId="{A86DAD41-C1BC-4877-BE33-38FA7A198502}" type="sibTrans" cxnId="{BA0A67C4-5C3E-4B9F-95CF-2424CDAE2213}">
      <dgm:prSet/>
      <dgm:spPr/>
      <dgm:t>
        <a:bodyPr/>
        <a:lstStyle/>
        <a:p>
          <a:endParaRPr lang="en-US"/>
        </a:p>
      </dgm:t>
    </dgm:pt>
    <dgm:pt modelId="{C7C70A93-64AD-43B5-A8AB-1C967FC1CCE6}">
      <dgm:prSet/>
      <dgm:spPr/>
      <dgm:t>
        <a:bodyPr/>
        <a:lstStyle/>
        <a:p>
          <a:r>
            <a:rPr lang="en-IN" b="0"/>
            <a:t>average_pressure: 3-hour average barometric pressure, inches of mercury</a:t>
          </a:r>
          <a:endParaRPr lang="en-US"/>
        </a:p>
      </dgm:t>
    </dgm:pt>
    <dgm:pt modelId="{DD0AC695-7CD7-459E-9BDE-FAF4153125EA}" type="parTrans" cxnId="{98EEFD2B-3B78-4FD4-A403-D126833535D1}">
      <dgm:prSet/>
      <dgm:spPr/>
      <dgm:t>
        <a:bodyPr/>
        <a:lstStyle/>
        <a:p>
          <a:endParaRPr lang="en-US"/>
        </a:p>
      </dgm:t>
    </dgm:pt>
    <dgm:pt modelId="{CC82CA96-1C52-433A-B1B8-6C571A9D550A}" type="sibTrans" cxnId="{98EEFD2B-3B78-4FD4-A403-D126833535D1}">
      <dgm:prSet/>
      <dgm:spPr/>
      <dgm:t>
        <a:bodyPr/>
        <a:lstStyle/>
        <a:p>
          <a:endParaRPr lang="en-US"/>
        </a:p>
      </dgm:t>
    </dgm:pt>
    <dgm:pt modelId="{9E1EB439-3D8B-4149-81D5-66B39964FE92}">
      <dgm:prSet/>
      <dgm:spPr/>
      <dgm:t>
        <a:bodyPr/>
        <a:lstStyle/>
        <a:p>
          <a:r>
            <a:rPr lang="en-IN" b="0"/>
            <a:t>power_generated (Target): Joules (3-hour intervals)</a:t>
          </a:r>
          <a:endParaRPr lang="en-US"/>
        </a:p>
      </dgm:t>
    </dgm:pt>
    <dgm:pt modelId="{779ACBE1-98B4-450A-837D-3E7FA3305EC3}" type="parTrans" cxnId="{5CE042BB-BCDD-44AB-9861-518CCC5D6533}">
      <dgm:prSet/>
      <dgm:spPr/>
      <dgm:t>
        <a:bodyPr/>
        <a:lstStyle/>
        <a:p>
          <a:endParaRPr lang="en-US"/>
        </a:p>
      </dgm:t>
    </dgm:pt>
    <dgm:pt modelId="{BDB85467-9D20-4AD5-B536-F986F6726262}" type="sibTrans" cxnId="{5CE042BB-BCDD-44AB-9861-518CCC5D6533}">
      <dgm:prSet/>
      <dgm:spPr/>
      <dgm:t>
        <a:bodyPr/>
        <a:lstStyle/>
        <a:p>
          <a:endParaRPr lang="en-US"/>
        </a:p>
      </dgm:t>
    </dgm:pt>
    <dgm:pt modelId="{0AB49EA3-769B-B24E-8181-4E705CB5AA47}" type="pres">
      <dgm:prSet presAssocID="{6057A189-996C-4D10-A9F4-4B1A83D412DB}" presName="linear" presStyleCnt="0">
        <dgm:presLayoutVars>
          <dgm:dir/>
          <dgm:animLvl val="lvl"/>
          <dgm:resizeHandles val="exact"/>
        </dgm:presLayoutVars>
      </dgm:prSet>
      <dgm:spPr/>
    </dgm:pt>
    <dgm:pt modelId="{6F7465A0-89BB-9540-A09A-3594D4827DF8}" type="pres">
      <dgm:prSet presAssocID="{401F41DC-364C-484C-A140-B93ED780CFE7}" presName="parentLin" presStyleCnt="0"/>
      <dgm:spPr/>
    </dgm:pt>
    <dgm:pt modelId="{F81A209A-432A-B141-9FA9-5FF4F05A59BA}" type="pres">
      <dgm:prSet presAssocID="{401F41DC-364C-484C-A140-B93ED780CFE7}" presName="parentLeftMargin" presStyleLbl="node1" presStyleIdx="0" presStyleCnt="2"/>
      <dgm:spPr/>
    </dgm:pt>
    <dgm:pt modelId="{782DB691-3070-7C4F-AD90-FD3651D1F3D3}" type="pres">
      <dgm:prSet presAssocID="{401F41DC-364C-484C-A140-B93ED780CFE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9701897-8B44-4445-AF9E-DFA62F96088E}" type="pres">
      <dgm:prSet presAssocID="{401F41DC-364C-484C-A140-B93ED780CFE7}" presName="negativeSpace" presStyleCnt="0"/>
      <dgm:spPr/>
    </dgm:pt>
    <dgm:pt modelId="{5D01DF65-AC63-E24F-8E9B-B100F7726DBC}" type="pres">
      <dgm:prSet presAssocID="{401F41DC-364C-484C-A140-B93ED780CFE7}" presName="childText" presStyleLbl="conFgAcc1" presStyleIdx="0" presStyleCnt="2">
        <dgm:presLayoutVars>
          <dgm:bulletEnabled val="1"/>
        </dgm:presLayoutVars>
      </dgm:prSet>
      <dgm:spPr/>
    </dgm:pt>
    <dgm:pt modelId="{9787D291-3AB0-8148-8DC7-72451CF7ED24}" type="pres">
      <dgm:prSet presAssocID="{6E2DD292-757F-46BA-8808-0EC730158FFD}" presName="spaceBetweenRectangles" presStyleCnt="0"/>
      <dgm:spPr/>
    </dgm:pt>
    <dgm:pt modelId="{903AA90A-8A7C-9346-8464-C55D6C507CCE}" type="pres">
      <dgm:prSet presAssocID="{FDDA1B0A-46F8-4669-A77C-79875D41D4EA}" presName="parentLin" presStyleCnt="0"/>
      <dgm:spPr/>
    </dgm:pt>
    <dgm:pt modelId="{962777B3-DC26-D647-BD23-F3FDA95D7108}" type="pres">
      <dgm:prSet presAssocID="{FDDA1B0A-46F8-4669-A77C-79875D41D4EA}" presName="parentLeftMargin" presStyleLbl="node1" presStyleIdx="0" presStyleCnt="2"/>
      <dgm:spPr/>
    </dgm:pt>
    <dgm:pt modelId="{DCA24422-9DFB-F74B-977F-E134745C6E9A}" type="pres">
      <dgm:prSet presAssocID="{FDDA1B0A-46F8-4669-A77C-79875D41D4E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1518C72-DD0F-7846-BF10-817752CB8E81}" type="pres">
      <dgm:prSet presAssocID="{FDDA1B0A-46F8-4669-A77C-79875D41D4EA}" presName="negativeSpace" presStyleCnt="0"/>
      <dgm:spPr/>
    </dgm:pt>
    <dgm:pt modelId="{8E69CA60-2672-5647-8881-941CD337CB3C}" type="pres">
      <dgm:prSet presAssocID="{FDDA1B0A-46F8-4669-A77C-79875D41D4E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94B8002-48A7-E749-95DA-8ABF2DB7F4B9}" type="presOf" srcId="{15E73BD2-66E2-4176-A6A6-BE24D5CE0B1C}" destId="{5D01DF65-AC63-E24F-8E9B-B100F7726DBC}" srcOrd="0" destOrd="0" presId="urn:microsoft.com/office/officeart/2005/8/layout/list1"/>
    <dgm:cxn modelId="{8711E713-1C3C-F04E-B374-1C13A4258DEB}" type="presOf" srcId="{92BECE8D-1893-4C62-886D-A8B9BDA39762}" destId="{8E69CA60-2672-5647-8881-941CD337CB3C}" srcOrd="0" destOrd="5" presId="urn:microsoft.com/office/officeart/2005/8/layout/list1"/>
    <dgm:cxn modelId="{821DC31F-C39E-484A-875E-B9EC784D600A}" type="presOf" srcId="{6057A189-996C-4D10-A9F4-4B1A83D412DB}" destId="{0AB49EA3-769B-B24E-8181-4E705CB5AA47}" srcOrd="0" destOrd="0" presId="urn:microsoft.com/office/officeart/2005/8/layout/list1"/>
    <dgm:cxn modelId="{39558625-3C79-0C44-8DB2-A33671445441}" type="presOf" srcId="{478FAA1F-6B0C-4B43-86FB-77648BF22615}" destId="{5D01DF65-AC63-E24F-8E9B-B100F7726DBC}" srcOrd="0" destOrd="2" presId="urn:microsoft.com/office/officeart/2005/8/layout/list1"/>
    <dgm:cxn modelId="{98EEFD2B-3B78-4FD4-A403-D126833535D1}" srcId="{FDDA1B0A-46F8-4669-A77C-79875D41D4EA}" destId="{C7C70A93-64AD-43B5-A8AB-1C967FC1CCE6}" srcOrd="8" destOrd="0" parTransId="{DD0AC695-7CD7-459E-9BDE-FAF4153125EA}" sibTransId="{CC82CA96-1C52-433A-B1B8-6C571A9D550A}"/>
    <dgm:cxn modelId="{A1196437-DCD5-498D-921D-CCACB8FFA84A}" srcId="{FDDA1B0A-46F8-4669-A77C-79875D41D4EA}" destId="{2359116E-4128-4EC9-B8A6-2545FBFB7D79}" srcOrd="0" destOrd="0" parTransId="{DCEA8E63-7113-4BDB-B591-7A027A370D6C}" sibTransId="{0D7D5414-7453-408E-B8CE-D74F82E9F9AF}"/>
    <dgm:cxn modelId="{49F5EC53-865E-4DBE-9C25-B8D3ABE41857}" srcId="{FDDA1B0A-46F8-4669-A77C-79875D41D4EA}" destId="{5B911533-1132-44B2-A907-CD1B7898648A}" srcOrd="2" destOrd="0" parTransId="{D434C630-D033-4BC8-B10C-0865BF19CE90}" sibTransId="{36823F30-1115-4FA9-B745-DCFD24F45292}"/>
    <dgm:cxn modelId="{DCD37B59-5957-4066-859C-A4C812F75FAB}" srcId="{6057A189-996C-4D10-A9F4-4B1A83D412DB}" destId="{401F41DC-364C-484C-A140-B93ED780CFE7}" srcOrd="0" destOrd="0" parTransId="{F23AC2C7-3B08-4B1C-AA78-BE1A5E4606D5}" sibTransId="{6E2DD292-757F-46BA-8808-0EC730158FFD}"/>
    <dgm:cxn modelId="{1E1AD761-E0DC-434E-965D-38FCC7AE205D}" type="presOf" srcId="{FDDA1B0A-46F8-4669-A77C-79875D41D4EA}" destId="{DCA24422-9DFB-F74B-977F-E134745C6E9A}" srcOrd="1" destOrd="0" presId="urn:microsoft.com/office/officeart/2005/8/layout/list1"/>
    <dgm:cxn modelId="{9BE35063-8D2E-8E45-BCB4-39A6370B4787}" type="presOf" srcId="{FDDA1B0A-46F8-4669-A77C-79875D41D4EA}" destId="{962777B3-DC26-D647-BD23-F3FDA95D7108}" srcOrd="0" destOrd="0" presId="urn:microsoft.com/office/officeart/2005/8/layout/list1"/>
    <dgm:cxn modelId="{0AF2DA7C-EBC4-E94C-9496-65B0084B3212}" type="presOf" srcId="{210BB9C5-E4F2-4EF9-99B0-8C7D5FDF0307}" destId="{8E69CA60-2672-5647-8881-941CD337CB3C}" srcOrd="0" destOrd="1" presId="urn:microsoft.com/office/officeart/2005/8/layout/list1"/>
    <dgm:cxn modelId="{2E8E1B84-1D69-4509-A1CC-A9BA720E042B}" srcId="{FDDA1B0A-46F8-4669-A77C-79875D41D4EA}" destId="{EB8FEE24-1B30-4ECB-8F61-EBA81A3E7DCC}" srcOrd="4" destOrd="0" parTransId="{5ECA5F3A-6F17-4AD6-BBAF-C2BC8BC00F87}" sibTransId="{9CA7BB60-9EA0-4AF0-9D04-CE59410102F5}"/>
    <dgm:cxn modelId="{EA05AC8D-01FF-47FB-8653-41FA3FE4521B}" srcId="{401F41DC-364C-484C-A140-B93ED780CFE7}" destId="{464B3F96-E4B2-409E-BA42-86B6106D154F}" srcOrd="1" destOrd="0" parTransId="{AEA18F70-E24E-49A9-854B-93D1E04D3C61}" sibTransId="{186D3D89-3B54-4965-9564-81243D052F37}"/>
    <dgm:cxn modelId="{C74C8690-AF53-4A93-BEB0-4FD930D958D4}" srcId="{6057A189-996C-4D10-A9F4-4B1A83D412DB}" destId="{FDDA1B0A-46F8-4669-A77C-79875D41D4EA}" srcOrd="1" destOrd="0" parTransId="{49CBC2DA-E6F1-4767-BD94-D9A308D84075}" sibTransId="{9DBA9479-F33F-4180-87F7-A26904037032}"/>
    <dgm:cxn modelId="{C527BFA4-AD3A-1D4D-B346-50BDAF628BF4}" type="presOf" srcId="{2359116E-4128-4EC9-B8A6-2545FBFB7D79}" destId="{8E69CA60-2672-5647-8881-941CD337CB3C}" srcOrd="0" destOrd="0" presId="urn:microsoft.com/office/officeart/2005/8/layout/list1"/>
    <dgm:cxn modelId="{4C6FADB7-8FAF-4B87-85A6-ED43144AFEC5}" srcId="{FDDA1B0A-46F8-4669-A77C-79875D41D4EA}" destId="{18EDAFD0-21E1-44CE-AC3C-FE58B9D35B62}" srcOrd="3" destOrd="0" parTransId="{7FDE6259-1609-4929-9EF2-7E8524F74C63}" sibTransId="{7F8A8447-3D0E-49F6-93AD-76AA23A79E45}"/>
    <dgm:cxn modelId="{5CE042BB-BCDD-44AB-9861-518CCC5D6533}" srcId="{FDDA1B0A-46F8-4669-A77C-79875D41D4EA}" destId="{9E1EB439-3D8B-4149-81D5-66B39964FE92}" srcOrd="9" destOrd="0" parTransId="{779ACBE1-98B4-450A-837D-3E7FA3305EC3}" sibTransId="{BDB85467-9D20-4AD5-B536-F986F6726262}"/>
    <dgm:cxn modelId="{BA0A67C4-5C3E-4B9F-95CF-2424CDAE2213}" srcId="{FDDA1B0A-46F8-4669-A77C-79875D41D4EA}" destId="{16DA8F44-2FE7-474E-8FCD-9C24C7C0301B}" srcOrd="7" destOrd="0" parTransId="{CA061572-42A5-4644-BB12-2AC7A3753AFA}" sibTransId="{A86DAD41-C1BC-4877-BE33-38FA7A198502}"/>
    <dgm:cxn modelId="{55FA89C8-C61D-4633-9665-1D6C292BE020}" srcId="{401F41DC-364C-484C-A140-B93ED780CFE7}" destId="{15E73BD2-66E2-4176-A6A6-BE24D5CE0B1C}" srcOrd="0" destOrd="0" parTransId="{0B54055A-B11D-4131-87BE-CEA036ADE2D3}" sibTransId="{F80E1752-30BD-450E-9FBB-907654681D20}"/>
    <dgm:cxn modelId="{E3C881CE-4563-7A48-8BAD-34F9D8129AD9}" type="presOf" srcId="{16DA8F44-2FE7-474E-8FCD-9C24C7C0301B}" destId="{8E69CA60-2672-5647-8881-941CD337CB3C}" srcOrd="0" destOrd="7" presId="urn:microsoft.com/office/officeart/2005/8/layout/list1"/>
    <dgm:cxn modelId="{5B9B94D0-F7AA-3F40-B9EA-15691062CAAF}" type="presOf" srcId="{483252B0-DE9E-4C01-84A2-EA9E43973C86}" destId="{8E69CA60-2672-5647-8881-941CD337CB3C}" srcOrd="0" destOrd="6" presId="urn:microsoft.com/office/officeart/2005/8/layout/list1"/>
    <dgm:cxn modelId="{61D0DAD4-A310-9048-BE31-3A48E2FEA788}" type="presOf" srcId="{464B3F96-E4B2-409E-BA42-86B6106D154F}" destId="{5D01DF65-AC63-E24F-8E9B-B100F7726DBC}" srcOrd="0" destOrd="1" presId="urn:microsoft.com/office/officeart/2005/8/layout/list1"/>
    <dgm:cxn modelId="{4F9926D9-CBC7-0D4D-881A-2BA76F790573}" type="presOf" srcId="{EB8FEE24-1B30-4ECB-8F61-EBA81A3E7DCC}" destId="{8E69CA60-2672-5647-8881-941CD337CB3C}" srcOrd="0" destOrd="4" presId="urn:microsoft.com/office/officeart/2005/8/layout/list1"/>
    <dgm:cxn modelId="{23F6D9D9-BB2B-FE45-947F-534D4FCA3BE6}" type="presOf" srcId="{401F41DC-364C-484C-A140-B93ED780CFE7}" destId="{782DB691-3070-7C4F-AD90-FD3651D1F3D3}" srcOrd="1" destOrd="0" presId="urn:microsoft.com/office/officeart/2005/8/layout/list1"/>
    <dgm:cxn modelId="{F82B85DE-CC02-9542-A8D5-8025F2759897}" type="presOf" srcId="{C7C70A93-64AD-43B5-A8AB-1C967FC1CCE6}" destId="{8E69CA60-2672-5647-8881-941CD337CB3C}" srcOrd="0" destOrd="8" presId="urn:microsoft.com/office/officeart/2005/8/layout/list1"/>
    <dgm:cxn modelId="{242A35E0-D8E6-4DBB-BC5A-BB7B73E2266E}" srcId="{FDDA1B0A-46F8-4669-A77C-79875D41D4EA}" destId="{210BB9C5-E4F2-4EF9-99B0-8C7D5FDF0307}" srcOrd="1" destOrd="0" parTransId="{BF282F48-4216-47A2-A82E-66D534EE2066}" sibTransId="{3B766B1C-163C-49F7-A312-F66A85E15809}"/>
    <dgm:cxn modelId="{CFB68CE3-2EF3-A049-9106-C7D1D306338D}" type="presOf" srcId="{401F41DC-364C-484C-A140-B93ED780CFE7}" destId="{F81A209A-432A-B141-9FA9-5FF4F05A59BA}" srcOrd="0" destOrd="0" presId="urn:microsoft.com/office/officeart/2005/8/layout/list1"/>
    <dgm:cxn modelId="{77E803E4-5B21-4738-B00D-3C3B8CFF52D6}" srcId="{FDDA1B0A-46F8-4669-A77C-79875D41D4EA}" destId="{92BECE8D-1893-4C62-886D-A8B9BDA39762}" srcOrd="5" destOrd="0" parTransId="{744B36DA-27D9-4D36-AC15-986D20A48E84}" sibTransId="{73C3B629-4F8C-4D90-AE63-5F41BB71D0BC}"/>
    <dgm:cxn modelId="{905F76EC-8015-854D-A5F2-4C464F9F411E}" type="presOf" srcId="{18EDAFD0-21E1-44CE-AC3C-FE58B9D35B62}" destId="{8E69CA60-2672-5647-8881-941CD337CB3C}" srcOrd="0" destOrd="3" presId="urn:microsoft.com/office/officeart/2005/8/layout/list1"/>
    <dgm:cxn modelId="{667837EE-0DB9-4AF8-8B6E-78FA0461720C}" srcId="{FDDA1B0A-46F8-4669-A77C-79875D41D4EA}" destId="{483252B0-DE9E-4C01-84A2-EA9E43973C86}" srcOrd="6" destOrd="0" parTransId="{89DE3822-DCF9-4CE6-99BC-6B27A389C58C}" sibTransId="{81E2D106-09FB-40D5-B25C-C2BCB8AF6A77}"/>
    <dgm:cxn modelId="{7B57F3F0-3538-9F4E-B9EB-2B14DA76517F}" type="presOf" srcId="{5B911533-1132-44B2-A907-CD1B7898648A}" destId="{8E69CA60-2672-5647-8881-941CD337CB3C}" srcOrd="0" destOrd="2" presId="urn:microsoft.com/office/officeart/2005/8/layout/list1"/>
    <dgm:cxn modelId="{7B9DE5F6-8DD4-2D44-891C-FC65B0114B56}" type="presOf" srcId="{9E1EB439-3D8B-4149-81D5-66B39964FE92}" destId="{8E69CA60-2672-5647-8881-941CD337CB3C}" srcOrd="0" destOrd="9" presId="urn:microsoft.com/office/officeart/2005/8/layout/list1"/>
    <dgm:cxn modelId="{C46CADFD-63AD-4CA3-98C7-75AA43A85796}" srcId="{401F41DC-364C-484C-A140-B93ED780CFE7}" destId="{478FAA1F-6B0C-4B43-86FB-77648BF22615}" srcOrd="2" destOrd="0" parTransId="{6C6644F6-1A5C-4B12-A978-D5E302E7675C}" sibTransId="{D4FA4B81-050F-46C0-A266-4B41EFD67963}"/>
    <dgm:cxn modelId="{1B243947-0B52-814C-A45B-EF8E14213F1B}" type="presParOf" srcId="{0AB49EA3-769B-B24E-8181-4E705CB5AA47}" destId="{6F7465A0-89BB-9540-A09A-3594D4827DF8}" srcOrd="0" destOrd="0" presId="urn:microsoft.com/office/officeart/2005/8/layout/list1"/>
    <dgm:cxn modelId="{374653C1-375B-E44B-AC80-8FF79EFB20F3}" type="presParOf" srcId="{6F7465A0-89BB-9540-A09A-3594D4827DF8}" destId="{F81A209A-432A-B141-9FA9-5FF4F05A59BA}" srcOrd="0" destOrd="0" presId="urn:microsoft.com/office/officeart/2005/8/layout/list1"/>
    <dgm:cxn modelId="{EB5814A8-5319-2440-9442-4FEF1E019D62}" type="presParOf" srcId="{6F7465A0-89BB-9540-A09A-3594D4827DF8}" destId="{782DB691-3070-7C4F-AD90-FD3651D1F3D3}" srcOrd="1" destOrd="0" presId="urn:microsoft.com/office/officeart/2005/8/layout/list1"/>
    <dgm:cxn modelId="{EA4C2836-7228-EF48-A5DE-41B7A19F8932}" type="presParOf" srcId="{0AB49EA3-769B-B24E-8181-4E705CB5AA47}" destId="{D9701897-8B44-4445-AF9E-DFA62F96088E}" srcOrd="1" destOrd="0" presId="urn:microsoft.com/office/officeart/2005/8/layout/list1"/>
    <dgm:cxn modelId="{B88E1FAB-29A6-D84C-9882-DEC85EBC8AC8}" type="presParOf" srcId="{0AB49EA3-769B-B24E-8181-4E705CB5AA47}" destId="{5D01DF65-AC63-E24F-8E9B-B100F7726DBC}" srcOrd="2" destOrd="0" presId="urn:microsoft.com/office/officeart/2005/8/layout/list1"/>
    <dgm:cxn modelId="{A48E973B-6712-CE46-9795-822AAB213454}" type="presParOf" srcId="{0AB49EA3-769B-B24E-8181-4E705CB5AA47}" destId="{9787D291-3AB0-8148-8DC7-72451CF7ED24}" srcOrd="3" destOrd="0" presId="urn:microsoft.com/office/officeart/2005/8/layout/list1"/>
    <dgm:cxn modelId="{FD53A83D-D38C-5D4E-B84B-197C43BC6545}" type="presParOf" srcId="{0AB49EA3-769B-B24E-8181-4E705CB5AA47}" destId="{903AA90A-8A7C-9346-8464-C55D6C507CCE}" srcOrd="4" destOrd="0" presId="urn:microsoft.com/office/officeart/2005/8/layout/list1"/>
    <dgm:cxn modelId="{CDD210C5-AC39-B947-AC80-C7FACD18EDB5}" type="presParOf" srcId="{903AA90A-8A7C-9346-8464-C55D6C507CCE}" destId="{962777B3-DC26-D647-BD23-F3FDA95D7108}" srcOrd="0" destOrd="0" presId="urn:microsoft.com/office/officeart/2005/8/layout/list1"/>
    <dgm:cxn modelId="{EFB724CA-8F73-FB43-9CD6-2E2B4FA9AF6E}" type="presParOf" srcId="{903AA90A-8A7C-9346-8464-C55D6C507CCE}" destId="{DCA24422-9DFB-F74B-977F-E134745C6E9A}" srcOrd="1" destOrd="0" presId="urn:microsoft.com/office/officeart/2005/8/layout/list1"/>
    <dgm:cxn modelId="{AB72A1AA-0EDF-2642-BCC7-0B192F431208}" type="presParOf" srcId="{0AB49EA3-769B-B24E-8181-4E705CB5AA47}" destId="{E1518C72-DD0F-7846-BF10-817752CB8E81}" srcOrd="5" destOrd="0" presId="urn:microsoft.com/office/officeart/2005/8/layout/list1"/>
    <dgm:cxn modelId="{FCBA0D23-509E-6346-BFCA-78F6492D5884}" type="presParOf" srcId="{0AB49EA3-769B-B24E-8181-4E705CB5AA47}" destId="{8E69CA60-2672-5647-8881-941CD337CB3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1DF65-AC63-E24F-8E9B-B100F7726DBC}">
      <dsp:nvSpPr>
        <dsp:cNvPr id="0" name=""/>
        <dsp:cNvSpPr/>
      </dsp:nvSpPr>
      <dsp:spPr>
        <a:xfrm>
          <a:off x="0" y="232134"/>
          <a:ext cx="8606913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992" tIns="312420" rIns="66799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File: solarpowergeneration.csv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Rows: 2920 (Instances)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Columns: 10 (Variables)</a:t>
          </a:r>
          <a:endParaRPr lang="en-US" sz="1500" kern="1200"/>
        </a:p>
      </dsp:txBody>
      <dsp:txXfrm>
        <a:off x="0" y="232134"/>
        <a:ext cx="8606913" cy="1086750"/>
      </dsp:txXfrm>
    </dsp:sp>
    <dsp:sp modelId="{782DB691-3070-7C4F-AD90-FD3651D1F3D3}">
      <dsp:nvSpPr>
        <dsp:cNvPr id="0" name=""/>
        <dsp:cNvSpPr/>
      </dsp:nvSpPr>
      <dsp:spPr>
        <a:xfrm>
          <a:off x="430345" y="10734"/>
          <a:ext cx="6024839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725" tIns="0" rIns="227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/>
            <a:t>Solar Power Generation Data Overview</a:t>
          </a:r>
          <a:endParaRPr lang="en-US" sz="1500" kern="1200" dirty="0"/>
        </a:p>
      </dsp:txBody>
      <dsp:txXfrm>
        <a:off x="451961" y="32350"/>
        <a:ext cx="5981607" cy="399568"/>
      </dsp:txXfrm>
    </dsp:sp>
    <dsp:sp modelId="{8E69CA60-2672-5647-8881-941CD337CB3C}">
      <dsp:nvSpPr>
        <dsp:cNvPr id="0" name=""/>
        <dsp:cNvSpPr/>
      </dsp:nvSpPr>
      <dsp:spPr>
        <a:xfrm>
          <a:off x="0" y="1621284"/>
          <a:ext cx="8606913" cy="269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992" tIns="312420" rIns="66799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distance_to_solar_noon: Radians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temperature: Daily average temperature, °C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wind_direction: Daily average wind direction, ° (0-360)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wind_speed: Daily average wind speed, m/s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sky_cover: Scale of 0 to 4 (0: clear, 4: wholly covered)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visibility: Kilometers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 dirty="0"/>
            <a:t>humidity: Percentage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average_wind_speed: 3-hour average wind speed, m/s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average_pressure: 3-hour average barometric pressure, inches of mercury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kern="1200"/>
            <a:t>power_generated (Target): Joules (3-hour intervals)</a:t>
          </a:r>
          <a:endParaRPr lang="en-US" sz="1500" kern="1200"/>
        </a:p>
      </dsp:txBody>
      <dsp:txXfrm>
        <a:off x="0" y="1621284"/>
        <a:ext cx="8606913" cy="2693250"/>
      </dsp:txXfrm>
    </dsp:sp>
    <dsp:sp modelId="{DCA24422-9DFB-F74B-977F-E134745C6E9A}">
      <dsp:nvSpPr>
        <dsp:cNvPr id="0" name=""/>
        <dsp:cNvSpPr/>
      </dsp:nvSpPr>
      <dsp:spPr>
        <a:xfrm>
          <a:off x="430345" y="1399884"/>
          <a:ext cx="6024839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725" tIns="0" rIns="2277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/>
            <a:t>Variables:</a:t>
          </a:r>
          <a:endParaRPr lang="en-US" sz="1500" kern="1200"/>
        </a:p>
      </dsp:txBody>
      <dsp:txXfrm>
        <a:off x="451961" y="1421500"/>
        <a:ext cx="5981607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8/13/24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8/13/24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ublicdomainpictures.net/view-image.php?image=24711&amp;picture=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flask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anywher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hargav.pythonanywhere.com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3721" y="828707"/>
            <a:ext cx="8630194" cy="2274569"/>
          </a:xfrm>
        </p:spPr>
        <p:txBody>
          <a:bodyPr/>
          <a:lstStyle/>
          <a:p>
            <a:r>
              <a:rPr lang="en-IN" dirty="0"/>
              <a:t>Solar Power Forecasting Using Machine Learning and Flask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7426F-BC59-9F79-EE2D-128C307AE6C1}"/>
              </a:ext>
            </a:extLst>
          </p:cNvPr>
          <p:cNvSpPr txBox="1"/>
          <p:nvPr/>
        </p:nvSpPr>
        <p:spPr>
          <a:xfrm>
            <a:off x="7288004" y="4551965"/>
            <a:ext cx="24995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Shilpa </a:t>
            </a:r>
            <a:r>
              <a:rPr lang="en-IN" dirty="0" err="1">
                <a:solidFill>
                  <a:schemeClr val="bg1"/>
                </a:solidFill>
              </a:rPr>
              <a:t>Varadharajan</a:t>
            </a: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Vaishnavi </a:t>
            </a:r>
            <a:r>
              <a:rPr lang="en-IN" dirty="0" err="1">
                <a:solidFill>
                  <a:schemeClr val="bg1"/>
                </a:solidFill>
              </a:rPr>
              <a:t>Wagaskar</a:t>
            </a: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Bhargav </a:t>
            </a:r>
            <a:r>
              <a:rPr lang="en-IN" dirty="0" err="1">
                <a:solidFill>
                  <a:schemeClr val="bg1"/>
                </a:solidFill>
              </a:rPr>
              <a:t>kumar</a:t>
            </a: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Bala Krishna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Keshab Chandra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53B0-714E-A247-BF9D-9CF75C6B443B}"/>
              </a:ext>
            </a:extLst>
          </p:cNvPr>
          <p:cNvSpPr txBox="1"/>
          <p:nvPr/>
        </p:nvSpPr>
        <p:spPr>
          <a:xfrm>
            <a:off x="5532626" y="3429000"/>
            <a:ext cx="380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 Step-by-Step Implementation Guide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9FCF9-B5C3-4104-1673-C09F1413FD13}"/>
              </a:ext>
            </a:extLst>
          </p:cNvPr>
          <p:cNvSpPr txBox="1"/>
          <p:nvPr/>
        </p:nvSpPr>
        <p:spPr>
          <a:xfrm>
            <a:off x="6838818" y="4124056"/>
            <a:ext cx="2202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D8A6-6BE4-D987-9384-F66A7B4E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US" dirty="0"/>
              <a:t>Histograms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70F8CF1-03C6-9596-D127-DBAEA20449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761" b="2"/>
          <a:stretch/>
        </p:blipFill>
        <p:spPr>
          <a:xfrm>
            <a:off x="594360" y="2301563"/>
            <a:ext cx="6499614" cy="4556437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729AB-B0E8-E093-9C74-ADB9F360D7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 represents the distribution of a continuous numerical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 helps to identify, whether it is normal, skewed, uniform.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47E85-A105-5571-95F7-469136A3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07" y="5864640"/>
            <a:ext cx="3926668" cy="8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7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05A2-D459-B318-C74F-2BAE076B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71948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US" dirty="0"/>
              <a:t>Pair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8C4BA-7695-CDAE-10A7-3769281D95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9753" y="2308264"/>
            <a:ext cx="7249401" cy="4077788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6B63C-8BA1-08AC-403E-07E8D0BE73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>
            <a:normAutofit/>
          </a:bodyPr>
          <a:lstStyle/>
          <a:p>
            <a:pPr marL="628650" lvl="1" indent="-285750"/>
            <a:r>
              <a:rPr lang="en-US" sz="1800" dirty="0"/>
              <a:t>By using pair plots we identify the relation between variables.</a:t>
            </a:r>
          </a:p>
          <a:p>
            <a:pPr marL="628650" lvl="1" indent="-285750"/>
            <a:r>
              <a:rPr lang="en-US" sz="1800" dirty="0"/>
              <a:t>By identifying the relation between variables, we can decide the which features are have more relevant to the model building. </a:t>
            </a:r>
            <a:endParaRPr lang="en-IN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3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C957-73A5-27A4-4C93-364EFC601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anchor="b">
            <a:normAutofit/>
          </a:bodyPr>
          <a:lstStyle/>
          <a:p>
            <a:r>
              <a:rPr lang="en-US" dirty="0"/>
              <a:t>Density Graph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5D9047-C3B4-BF08-AAAA-4AEC980D63F8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0" y="489521"/>
            <a:ext cx="6040724" cy="57839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04BA41D-4A75-938D-4685-5CDD2667EF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4568602"/>
            <a:ext cx="5486400" cy="16459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70C5-6070-17CB-A205-71921B47DE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E0C80-0D62-822B-D9F3-335A8EABE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84B43A-8041-8700-A2A1-9BC03E3EEDC2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36" r="7836"/>
          <a:stretch>
            <a:fillRect/>
          </a:stretch>
        </p:blipFill>
        <p:spPr bwMode="auto">
          <a:xfrm>
            <a:off x="100966" y="0"/>
            <a:ext cx="5791200" cy="68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59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D157-CA29-B07A-0ACD-4498BBF05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Area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11C2-6749-E9E0-6CA8-0053830DE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3C2A17-7E21-AE12-507E-DFB3BC0A070F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14" r="7914"/>
          <a:stretch>
            <a:fillRect/>
          </a:stretch>
        </p:blipFill>
        <p:spPr bwMode="auto">
          <a:xfrm>
            <a:off x="100966" y="0"/>
            <a:ext cx="5791200" cy="68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63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628B-9823-B775-6897-88126138D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585C9-F6AA-C420-09CB-BDDB846133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Heatmap is used to display the correlation matrix.  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183766-0076-FAE1-01A4-E03F50C5EC88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66" y="0"/>
            <a:ext cx="5791200" cy="68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7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F3BE-E907-1DED-80BC-7CAC8F332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800" dirty="0"/>
              <a:t>SCATTER PLOT OF WIND SPEED          VS </a:t>
            </a:r>
            <a:br>
              <a:rPr lang="en-US" sz="2800" dirty="0"/>
            </a:br>
            <a:r>
              <a:rPr lang="en-US" sz="2800" dirty="0"/>
              <a:t>POWER GENERATED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0B1DA-01D8-76A2-D8CD-7AEF97523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shows the positive correlation between the wind speed and power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means as wind speed increases, the power generation also tends to increase.</a:t>
            </a:r>
            <a:endParaRPr lang="en-IN" sz="2000" dirty="0"/>
          </a:p>
          <a:p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E88AEBF-C3C9-057B-CD77-5F2A59EB662C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27" r="8427"/>
          <a:stretch>
            <a:fillRect/>
          </a:stretch>
        </p:blipFill>
        <p:spPr bwMode="auto">
          <a:xfrm>
            <a:off x="0" y="-11113"/>
            <a:ext cx="6096000" cy="68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03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663F-86AD-211F-EA4D-51B33FAD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1200" y="430529"/>
            <a:ext cx="6299833" cy="329184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800" dirty="0"/>
              <a:t>SCATTER PLOT OF TEMPERATURE </a:t>
            </a:r>
            <a:br>
              <a:rPr lang="en-US" sz="2800" dirty="0"/>
            </a:br>
            <a:r>
              <a:rPr lang="en-US" sz="2800" dirty="0"/>
              <a:t> VS </a:t>
            </a:r>
            <a:br>
              <a:rPr lang="en-US" sz="2800" dirty="0"/>
            </a:br>
            <a:r>
              <a:rPr lang="en-US" sz="2800" dirty="0"/>
              <a:t>POWER GENERATED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382A4-6C13-CE6F-AD32-227E018A65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shows the positive correlation between the temperature and power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means as wind speed increases, the power generation also tends to increase.</a:t>
            </a:r>
          </a:p>
          <a:p>
            <a:endParaRPr 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CBA0DC-3DF5-EF09-F08D-EA6E4B4A3F69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3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43B6-C09D-12AA-2F80-A053C2336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/>
              <a:t>SCATTER PLOT OF TEMPERATURE </a:t>
            </a:r>
            <a:br>
              <a:rPr lang="en-US" sz="2400" dirty="0"/>
            </a:br>
            <a:r>
              <a:rPr lang="en-US" sz="2400" dirty="0"/>
              <a:t>VS </a:t>
            </a:r>
            <a:br>
              <a:rPr lang="en-US" sz="2400" dirty="0"/>
            </a:br>
            <a:r>
              <a:rPr lang="en-US" sz="2400" dirty="0"/>
              <a:t>POWER GENERATED 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D93FA-AF87-1160-7411-D74AC13F93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shows the positive correlation between the wind speed and power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means as wind speed increases, the power generation also tends to increase.</a:t>
            </a:r>
            <a:endParaRPr lang="en-IN" sz="2000" dirty="0"/>
          </a:p>
          <a:p>
            <a:endParaRPr lang="en-US" sz="2000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6D56DFAC-C126-36EE-87E1-1DEF40F4874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27" r="84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995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0FE6B1-8892-C6D8-AC27-41017EB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IN" dirty="0"/>
              <a:t>Splitting Data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C8D760-1D6B-AC56-D5FD-5D9BD06B52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2008"/>
            <a:ext cx="7810500" cy="3699328"/>
          </a:xfrm>
        </p:spPr>
        <p:txBody>
          <a:bodyPr/>
          <a:lstStyle/>
          <a:p>
            <a:r>
              <a:rPr lang="en-IN" sz="1800" dirty="0"/>
              <a:t>We split the data into training and testing sets.</a:t>
            </a:r>
          </a:p>
          <a:p>
            <a:r>
              <a:rPr lang="en-IN" sz="1800" dirty="0"/>
              <a:t>Typical split was 80% for training, 20% for testing.</a:t>
            </a:r>
          </a:p>
          <a:p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854B0-BB93-DC53-7C16-988C17B0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78" y="3888391"/>
            <a:ext cx="5664244" cy="1078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31DA5E-5066-F98A-3FC3-7FCCC76A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23" y="5116031"/>
            <a:ext cx="7569639" cy="7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5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957" y="2109788"/>
            <a:ext cx="6788150" cy="3709987"/>
          </a:xfrm>
        </p:spPr>
        <p:txBody>
          <a:bodyPr tIns="457200"/>
          <a:lstStyle/>
          <a:p>
            <a:r>
              <a:rPr lang="en-US" dirty="0"/>
              <a:t>Project Objectives</a:t>
            </a:r>
          </a:p>
          <a:p>
            <a:r>
              <a:rPr lang="en-IN" dirty="0"/>
              <a:t>Dataset Overview</a:t>
            </a:r>
          </a:p>
          <a:p>
            <a:r>
              <a:rPr lang="en-IN" dirty="0"/>
              <a:t>Model Selection</a:t>
            </a:r>
          </a:p>
          <a:p>
            <a:r>
              <a:rPr lang="en-IN" b="1" dirty="0"/>
              <a:t>Flask Integration and </a:t>
            </a:r>
            <a:r>
              <a:rPr lang="en-IN" dirty="0"/>
              <a:t>Building the Web Interface</a:t>
            </a:r>
          </a:p>
          <a:p>
            <a:r>
              <a:rPr lang="en-IN" b="1" dirty="0"/>
              <a:t>Deployment</a:t>
            </a:r>
          </a:p>
          <a:p>
            <a:r>
              <a:rPr lang="en-IN" dirty="0"/>
              <a:t>Conclusion</a:t>
            </a:r>
            <a:endParaRPr lang="en-IN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7CC1-B17D-4314-83CC-4D7D8F2A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Standardization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63AF1C-1DA9-CB4E-F599-277B3A47DC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02937" y="2557734"/>
            <a:ext cx="9186125" cy="34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14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IN" sz="3600" dirty="0"/>
              <a:t>Model Selection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7"/>
            <a:ext cx="7810500" cy="414905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ED8DF8-CD3B-F85F-162E-DEA8B330DD6C}"/>
              </a:ext>
            </a:extLst>
          </p:cNvPr>
          <p:cNvSpPr txBox="1"/>
          <p:nvPr/>
        </p:nvSpPr>
        <p:spPr>
          <a:xfrm>
            <a:off x="4129549" y="3023473"/>
            <a:ext cx="3791615" cy="3267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Linear Regression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Random Forest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Gradient Boosting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Support Vector Regressor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K-Nearest </a:t>
            </a:r>
            <a:r>
              <a:rPr lang="en-IN" sz="2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Neighbors</a:t>
            </a: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Regressor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Decision Tree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2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XGBoost</a:t>
            </a:r>
            <a:endParaRPr lang="en-IN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45759-2772-D10A-5A27-67EE6C910549}"/>
              </a:ext>
            </a:extLst>
          </p:cNvPr>
          <p:cNvSpPr txBox="1"/>
          <p:nvPr/>
        </p:nvSpPr>
        <p:spPr>
          <a:xfrm>
            <a:off x="3483772" y="2421523"/>
            <a:ext cx="445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N" sz="2400" b="1" dirty="0">
                <a:solidFill>
                  <a:schemeClr val="tx2">
                    <a:lumMod val="50000"/>
                  </a:schemeClr>
                </a:solidFill>
              </a:rPr>
              <a:t>Different Regression Models:</a:t>
            </a:r>
            <a:endParaRPr lang="en-IN" sz="2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9D329F0-1B66-17B3-05D7-68F8AAAF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5DA62-5C60-DB94-E67B-5A30C91DB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522" b="3"/>
          <a:stretch/>
        </p:blipFill>
        <p:spPr>
          <a:xfrm>
            <a:off x="452373" y="2676525"/>
            <a:ext cx="5006927" cy="3134340"/>
          </a:xfrm>
          <a:prstGeom prst="rect">
            <a:avLst/>
          </a:prstGeom>
          <a:noFill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D6494E9-77CE-AF19-DE29-25BFAB88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548" y="2286000"/>
            <a:ext cx="6325151" cy="391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3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BF54-FC3E-E70D-B69C-F6DF26C3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US" dirty="0"/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6111A-36A5-5E42-F437-2F91C6C35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" b="8911"/>
          <a:stretch/>
        </p:blipFill>
        <p:spPr>
          <a:xfrm>
            <a:off x="594360" y="2897752"/>
            <a:ext cx="5101163" cy="3193332"/>
          </a:xfrm>
          <a:prstGeom prst="rect">
            <a:avLst/>
          </a:prstGeom>
          <a:noFill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B71ECC5-7ABE-0D2B-F268-A21088C9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51" y="2400518"/>
            <a:ext cx="5877819" cy="369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877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9919-9EEC-09DB-816E-D1DAB8C2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2C6CB-2124-563F-FFB1-4C25770FB9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4360" y="2499545"/>
            <a:ext cx="4447116" cy="35972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035F227-E5E9-3EAA-5D7F-2815B714130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66" y="2251955"/>
            <a:ext cx="6514518" cy="409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8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2B17-F3F8-6EB2-A457-E18E0278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neighbors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C0D3AF-B10A-2F6F-BAFB-E5E070A749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4360" y="2676525"/>
            <a:ext cx="4284254" cy="35972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A016371-5128-5604-BD9C-FE922E3CFA4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303" y="2318322"/>
            <a:ext cx="6866673" cy="431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36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5D30-3312-96BA-2706-5EEC8E65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Model </a:t>
            </a:r>
            <a:r>
              <a:rPr lang="en-US" dirty="0" err="1"/>
              <a:t>Evalution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3E862C-2390-A343-0789-9E75532980D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rcRect t="23317" r="3" b="12967"/>
          <a:stretch/>
        </p:blipFill>
        <p:spPr>
          <a:xfrm>
            <a:off x="594360" y="3279579"/>
            <a:ext cx="5044440" cy="2994415"/>
          </a:xfrm>
          <a:prstGeom prst="rect">
            <a:avLst/>
          </a:prstGeom>
          <a:noFill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022F0-43B8-BFDD-978C-93D4ADB8AF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27729" b="4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10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6E88A75-3C6E-1507-3032-A64D017C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/>
          <a:lstStyle/>
          <a:p>
            <a:r>
              <a:rPr lang="en-US" dirty="0" err="1"/>
              <a:t>Evalution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D56A586-D919-0C81-3D53-AD38A978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33400"/>
            <a:ext cx="5791200" cy="57912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85A0A-53A6-6BA0-83AC-EC0FC69D0B96}"/>
              </a:ext>
            </a:extLst>
          </p:cNvPr>
          <p:cNvSpPr txBox="1"/>
          <p:nvPr/>
        </p:nvSpPr>
        <p:spPr>
          <a:xfrm>
            <a:off x="6299835" y="4568602"/>
            <a:ext cx="5486400" cy="1645920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using metrics like mean squared error(</a:t>
            </a:r>
            <a:r>
              <a:rPr lang="en-US" sz="2000" b="1" i="0" kern="1200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mse</a:t>
            </a:r>
            <a:r>
              <a:rPr lang="en-US" sz="20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), R² we check the model performance.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According to the model performance based on metrics we finalize the Random forest regressor, Gradient Boosting, </a:t>
            </a:r>
            <a:r>
              <a:rPr lang="en-US" sz="2000" b="1" i="0" kern="1200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Xg</a:t>
            </a:r>
            <a:r>
              <a:rPr lang="en-US" sz="20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Boost  for deployment.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b="1" i="0" kern="12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185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6090" y="1179871"/>
            <a:ext cx="8050214" cy="2523448"/>
          </a:xfrm>
        </p:spPr>
        <p:txBody>
          <a:bodyPr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b="1" dirty="0"/>
              <a:t>Flask Integration and </a:t>
            </a:r>
            <a:r>
              <a:rPr lang="en-IN" dirty="0"/>
              <a:t>Building the Web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A460-2309-5C50-03C2-C022B98C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/>
              <a:t>Overview of the Flask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0511-A297-7F78-C912-228AAB0052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5936" y="3406877"/>
            <a:ext cx="7810500" cy="3012663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Purpose:</a:t>
            </a:r>
            <a:r>
              <a:rPr lang="en-IN" sz="1800" dirty="0"/>
              <a:t>  Web app to predict solar power generation using various regression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Components: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app.py</a:t>
            </a:r>
            <a:r>
              <a:rPr lang="en-IN" sz="1800" dirty="0"/>
              <a:t>: Main Flask application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index.html</a:t>
            </a:r>
            <a:r>
              <a:rPr lang="en-IN" sz="1800" dirty="0"/>
              <a:t>: Home page template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form.html</a:t>
            </a:r>
            <a:r>
              <a:rPr lang="en-IN" sz="1800" dirty="0"/>
              <a:t>: Form for user input and prediction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59FEB-D027-E148-FBC9-7226444A5868}"/>
              </a:ext>
            </a:extLst>
          </p:cNvPr>
          <p:cNvSpPr txBox="1"/>
          <p:nvPr/>
        </p:nvSpPr>
        <p:spPr>
          <a:xfrm>
            <a:off x="2197510" y="2598003"/>
            <a:ext cx="599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</a:rPr>
              <a:t>Flask Application for Solar Power Forecasting</a:t>
            </a:r>
          </a:p>
        </p:txBody>
      </p:sp>
    </p:spTree>
    <p:extLst>
      <p:ext uri="{BB962C8B-B14F-4D97-AF65-F5344CB8AC3E}">
        <p14:creationId xmlns:p14="http://schemas.microsoft.com/office/powerpoint/2010/main" val="60614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050024"/>
            <a:ext cx="5063490" cy="729613"/>
          </a:xfrm>
        </p:spPr>
        <p:txBody>
          <a:bodyPr anchor="b">
            <a:normAutofit/>
          </a:bodyPr>
          <a:lstStyle/>
          <a:p>
            <a:r>
              <a:rPr lang="en-US" dirty="0"/>
              <a:t>Project Objectives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285C52-6CB3-D26E-FE5D-A2064AE53FD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Objective</a:t>
            </a:r>
            <a:r>
              <a:rPr lang="en-IN" dirty="0"/>
              <a:t>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Predict energy production, a continuous variable, in a regression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Primary Goal</a:t>
            </a:r>
            <a:r>
              <a:rPr lang="en-IN" dirty="0"/>
              <a:t>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Model energy production based on environmental variables.</a:t>
            </a:r>
          </a:p>
          <a:p>
            <a:endParaRPr lang="en-US" dirty="0"/>
          </a:p>
        </p:txBody>
      </p:sp>
      <p:pic>
        <p:nvPicPr>
          <p:cNvPr id="14" name="Picture 13" descr="Solar panels on a field&#10;&#10;Description automatically generated">
            <a:extLst>
              <a:ext uri="{FF2B5EF4-FFF2-40B4-BE49-F238E27FC236}">
                <a16:creationId xmlns:a16="http://schemas.microsoft.com/office/drawing/2014/main" id="{B8EC14F2-B304-CE72-10EA-32BA24845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0E27-EADE-20DC-FFAE-CEA19AB8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6395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IN" b="1" dirty="0" err="1"/>
              <a:t>app.py</a:t>
            </a:r>
            <a:r>
              <a:rPr lang="en-IN" b="1" dirty="0"/>
              <a:t> – Main Application 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996B7-AC37-36CA-B3AB-BC167C8409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3948" y="2676525"/>
            <a:ext cx="8150271" cy="368003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Imports: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Flask for web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pickle for model 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StandardScaler</a:t>
            </a:r>
            <a:r>
              <a:rPr lang="en-IN" dirty="0"/>
              <a:t> for data scaling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Model Loading: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Loads Random Forest, Gradient Boosting, and </a:t>
            </a:r>
            <a:r>
              <a:rPr lang="en-IN" dirty="0" err="1"/>
              <a:t>XGBoost</a:t>
            </a:r>
            <a:r>
              <a:rPr lang="en-IN" dirty="0"/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Handles missing files and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Routes: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/: Home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/form/&lt;</a:t>
            </a:r>
            <a:r>
              <a:rPr lang="en-IN" dirty="0" err="1"/>
              <a:t>model_type</a:t>
            </a:r>
            <a:r>
              <a:rPr lang="en-IN" dirty="0"/>
              <a:t>&gt;: Form for model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/</a:t>
            </a:r>
            <a:r>
              <a:rPr lang="en-IN" dirty="0" err="1"/>
              <a:t>submit_form</a:t>
            </a:r>
            <a:r>
              <a:rPr lang="en-IN" dirty="0"/>
              <a:t>: Handles form submission and prediction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43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23E81-98AA-02D8-B24B-79375D26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808" y="3775588"/>
            <a:ext cx="4939666" cy="2594428"/>
          </a:xfrm>
        </p:spPr>
        <p:txBody>
          <a:bodyPr anchor="b">
            <a:normAutofit fontScale="90000"/>
          </a:bodyPr>
          <a:lstStyle/>
          <a:p>
            <a:r>
              <a:rPr lang="en-US" sz="1800" dirty="0"/>
              <a:t>from flask import Flask, </a:t>
            </a:r>
            <a:r>
              <a:rPr lang="en-US" sz="1800" dirty="0" err="1"/>
              <a:t>render_template</a:t>
            </a:r>
            <a:r>
              <a:rPr lang="en-US" sz="1800" dirty="0"/>
              <a:t>, request</a:t>
            </a:r>
          </a:p>
          <a:p>
            <a:r>
              <a:rPr lang="en-US" sz="1800" dirty="0"/>
              <a:t>import pickle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sklearn.preprocessing</a:t>
            </a:r>
            <a:r>
              <a:rPr lang="en-US" sz="1800" dirty="0"/>
              <a:t> import </a:t>
            </a:r>
            <a:r>
              <a:rPr lang="en-US" sz="1800" dirty="0" err="1"/>
              <a:t>StandardScaler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app = Flask(__name__)</a:t>
            </a:r>
          </a:p>
          <a:p>
            <a:r>
              <a:rPr lang="en-US" sz="1800" dirty="0"/>
              <a:t># Load models and scaler</a:t>
            </a:r>
          </a:p>
          <a:p>
            <a:r>
              <a:rPr lang="en-US" sz="1800" dirty="0"/>
              <a:t>...</a:t>
            </a:r>
          </a:p>
          <a:p>
            <a:r>
              <a:rPr lang="en-US" sz="1800" dirty="0"/>
              <a:t>@</a:t>
            </a:r>
            <a:r>
              <a:rPr lang="en-US" sz="1800" dirty="0" err="1"/>
              <a:t>app.route</a:t>
            </a:r>
            <a:r>
              <a:rPr lang="en-US" sz="1800" dirty="0"/>
              <a:t>('/')</a:t>
            </a:r>
          </a:p>
          <a:p>
            <a:r>
              <a:rPr lang="en-US" sz="1800" dirty="0"/>
              <a:t>def index():</a:t>
            </a:r>
          </a:p>
          <a:p>
            <a:r>
              <a:rPr lang="en-US" sz="1800" dirty="0"/>
              <a:t>    return </a:t>
            </a:r>
            <a:r>
              <a:rPr lang="en-US" sz="1800" dirty="0" err="1"/>
              <a:t>render_template</a:t>
            </a:r>
            <a:r>
              <a:rPr lang="en-US" sz="1800" dirty="0"/>
              <a:t>('</a:t>
            </a:r>
            <a:r>
              <a:rPr lang="en-US" sz="1800" dirty="0" err="1"/>
              <a:t>index.html</a:t>
            </a:r>
            <a:r>
              <a:rPr lang="en-US" sz="1800" dirty="0"/>
              <a:t>')</a:t>
            </a:r>
          </a:p>
          <a:p>
            <a:r>
              <a:rPr lang="en-US" sz="1800" dirty="0"/>
              <a:t>...</a:t>
            </a:r>
          </a:p>
          <a:p>
            <a:endParaRPr lang="en-US" sz="1400" dirty="0"/>
          </a:p>
        </p:txBody>
      </p:sp>
      <p:pic>
        <p:nvPicPr>
          <p:cNvPr id="20" name="Picture 19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7631B7B6-4E0A-4CED-C7F6-DCE9BC94B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1949" y="1467465"/>
            <a:ext cx="5972322" cy="43950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8491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b="1" dirty="0"/>
              <a:t>Deployment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3AF96A-F237-D0C3-3809-4C8A99B503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71341" y="3006756"/>
            <a:ext cx="4490827" cy="3597470"/>
          </a:xfrm>
        </p:spPr>
        <p:txBody>
          <a:bodyPr>
            <a:normAutofit lnSpcReduction="10000"/>
          </a:bodyPr>
          <a:lstStyle/>
          <a:p>
            <a:r>
              <a:rPr lang="en-IN" sz="1800" b="1" dirty="0"/>
              <a:t>Steps:</a:t>
            </a:r>
            <a:endParaRPr lang="en-IN" sz="1800" dirty="0"/>
          </a:p>
          <a:p>
            <a:pPr marL="745236" lvl="1" indent="-342900">
              <a:buFont typeface="+mj-lt"/>
              <a:buAutoNum type="arabicPeriod"/>
            </a:pPr>
            <a:r>
              <a:rPr lang="en-IN" sz="1800" b="1" dirty="0"/>
              <a:t>Prepare Your Repository</a:t>
            </a:r>
            <a:endParaRPr lang="en-IN" sz="1800" dirty="0"/>
          </a:p>
          <a:p>
            <a:pPr marL="1257300" lvl="2" indent="-342900"/>
            <a:r>
              <a:rPr lang="en-IN" sz="1800" dirty="0"/>
              <a:t>Ensure your Flask app is in a Git repository.</a:t>
            </a:r>
          </a:p>
          <a:p>
            <a:pPr marL="1257300" lvl="2" indent="-342900"/>
            <a:r>
              <a:rPr lang="en-IN" sz="1800" dirty="0"/>
              <a:t>Include a </a:t>
            </a:r>
            <a:r>
              <a:rPr lang="en-IN" sz="1800" dirty="0" err="1"/>
              <a:t>requirements.txt</a:t>
            </a:r>
            <a:r>
              <a:rPr lang="en-IN" sz="1800" dirty="0"/>
              <a:t> file with all dependencies.</a:t>
            </a:r>
          </a:p>
          <a:p>
            <a:pPr marL="1257300" lvl="2" indent="-342900">
              <a:buFont typeface="+mj-lt"/>
              <a:buAutoNum type="arabicPeriod"/>
            </a:pPr>
            <a:endParaRPr lang="en-IN" sz="1800" dirty="0"/>
          </a:p>
          <a:p>
            <a:pPr marL="745236" lvl="1" indent="-342900">
              <a:buFont typeface="+mj-lt"/>
              <a:buAutoNum type="arabicPeriod"/>
            </a:pPr>
            <a:r>
              <a:rPr lang="en-IN" sz="1800" b="1" dirty="0"/>
              <a:t>Set Up PythonAnywhere Account</a:t>
            </a:r>
            <a:endParaRPr lang="en-IN" sz="1800" dirty="0"/>
          </a:p>
          <a:p>
            <a:pPr marL="1257300" lvl="2" indent="-342900"/>
            <a:r>
              <a:rPr lang="en-IN" sz="1800" dirty="0"/>
              <a:t>Sign in to </a:t>
            </a:r>
            <a:r>
              <a:rPr lang="en-IN" sz="1800" dirty="0">
                <a:hlinkClick r:id="rId3"/>
              </a:rPr>
              <a:t>PythonAnywhere</a:t>
            </a:r>
            <a:r>
              <a:rPr lang="en-IN" sz="1800" dirty="0"/>
              <a:t>.</a:t>
            </a:r>
          </a:p>
          <a:p>
            <a:pPr marL="1257300" lvl="2" indent="-342900">
              <a:buFont typeface="+mj-lt"/>
              <a:buAutoNum type="arabicPeriod"/>
            </a:pPr>
            <a:endParaRPr lang="en-IN" sz="1800" dirty="0"/>
          </a:p>
          <a:p>
            <a:endParaRPr lang="en-IN" sz="14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2597178-5AD5-B99F-4595-FC4DCF417C7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5859" y="3429000"/>
            <a:ext cx="4490827" cy="3597470"/>
          </a:xfrm>
        </p:spPr>
        <p:txBody>
          <a:bodyPr/>
          <a:lstStyle/>
          <a:p>
            <a:pPr marL="402336" lvl="1" indent="0">
              <a:buNone/>
            </a:pPr>
            <a:r>
              <a:rPr lang="en-IN" sz="1800" b="1" dirty="0"/>
              <a:t>3.  Create a New Web App</a:t>
            </a:r>
            <a:endParaRPr lang="en-IN" sz="1800" dirty="0"/>
          </a:p>
          <a:p>
            <a:pPr marL="1257300" lvl="2" indent="-342900"/>
            <a:r>
              <a:rPr lang="en-IN" sz="1800" dirty="0"/>
              <a:t>Go to the "Web" tab.</a:t>
            </a:r>
          </a:p>
          <a:p>
            <a:pPr marL="1257300" lvl="2" indent="-342900"/>
            <a:r>
              <a:rPr lang="en-IN" sz="1800" dirty="0"/>
              <a:t>Click "Add a new web app."</a:t>
            </a:r>
          </a:p>
          <a:p>
            <a:pPr marL="1257300" lvl="2" indent="-342900"/>
            <a:r>
              <a:rPr lang="en-IN" sz="1800" dirty="0"/>
              <a:t>Choose "Flask" and select your Python version.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AB07D-E187-E980-3848-C5703840C6A4}"/>
              </a:ext>
            </a:extLst>
          </p:cNvPr>
          <p:cNvSpPr txBox="1"/>
          <p:nvPr/>
        </p:nvSpPr>
        <p:spPr>
          <a:xfrm>
            <a:off x="2590392" y="2370030"/>
            <a:ext cx="701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Deploying a Flask App from Git on PythonAnywhere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93B0A5-32A8-C6AB-0C56-557ADE1E7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1168"/>
            <a:ext cx="9778365" cy="1494596"/>
          </a:xfrm>
        </p:spPr>
        <p:txBody>
          <a:bodyPr/>
          <a:lstStyle/>
          <a:p>
            <a:r>
              <a:rPr lang="en-US" sz="2400" dirty="0"/>
              <a:t>continue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3EB729D7-094D-A7A4-04EB-02A7271521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300" b="1" dirty="0"/>
              <a:t>Open a Bash console.</a:t>
            </a:r>
          </a:p>
          <a:p>
            <a:pPr marL="539496" lvl="3" indent="0">
              <a:lnSpc>
                <a:spcPct val="100000"/>
              </a:lnSpc>
              <a:buNone/>
            </a:pPr>
            <a:r>
              <a:rPr lang="en-IN" sz="1600" b="1" dirty="0" err="1"/>
              <a:t>mkvirtualenv</a:t>
            </a:r>
            <a:r>
              <a:rPr lang="en-IN" sz="1600" b="1" dirty="0"/>
              <a:t> </a:t>
            </a:r>
            <a:r>
              <a:rPr lang="en-IN" sz="1600" b="1" dirty="0" err="1"/>
              <a:t>myenv</a:t>
            </a:r>
            <a:r>
              <a:rPr lang="en-IN" sz="1600" b="1" dirty="0"/>
              <a:t> --python=python3.x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300" b="1" dirty="0"/>
              <a:t>Create a virtual environment</a:t>
            </a:r>
          </a:p>
          <a:p>
            <a:pPr marL="310896" lvl="2" indent="0">
              <a:lnSpc>
                <a:spcPct val="100000"/>
              </a:lnSpc>
              <a:buNone/>
            </a:pPr>
            <a:r>
              <a:rPr lang="en-IN" sz="1800" b="1" dirty="0"/>
              <a:t>    pip install -r </a:t>
            </a:r>
            <a:r>
              <a:rPr lang="en-IN" sz="1800" b="1" dirty="0" err="1"/>
              <a:t>requirements.txt</a:t>
            </a:r>
            <a:endParaRPr lang="en-IN" sz="1800" b="1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300" b="1" dirty="0"/>
              <a:t>Install dependencies</a:t>
            </a:r>
          </a:p>
          <a:p>
            <a:pPr marL="539496" lvl="3" indent="0">
              <a:lnSpc>
                <a:spcPct val="100000"/>
              </a:lnSpc>
              <a:buNone/>
            </a:pPr>
            <a:r>
              <a:rPr lang="en-IN" sz="1800" b="1" dirty="0"/>
              <a:t>pip install -r </a:t>
            </a:r>
            <a:r>
              <a:rPr lang="en-IN" sz="1800" b="1" dirty="0" err="1"/>
              <a:t>requirements.txt</a:t>
            </a:r>
            <a:endParaRPr lang="en-IN" sz="1800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8DB166-699D-C9F3-4665-FFA7831A8AF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53666" y="1844390"/>
            <a:ext cx="6681018" cy="4703894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b="1" dirty="0"/>
              <a:t>Clone Your Repository</a:t>
            </a:r>
            <a:endParaRPr lang="en-IN" dirty="0"/>
          </a:p>
          <a:p>
            <a:pPr marL="539496" lvl="3" indent="0">
              <a:buNone/>
            </a:pPr>
            <a:r>
              <a:rPr lang="en-IN" sz="1700" dirty="0"/>
              <a:t>Navigate to your project directory.</a:t>
            </a:r>
          </a:p>
          <a:p>
            <a:pPr marL="539496" lvl="3" indent="0">
              <a:buNone/>
            </a:pPr>
            <a:r>
              <a:rPr lang="en-IN" sz="1700" dirty="0"/>
              <a:t>Clone the repository:</a:t>
            </a:r>
          </a:p>
          <a:p>
            <a:pPr marL="265176" lvl="2" indent="0">
              <a:buNone/>
            </a:pPr>
            <a:r>
              <a:rPr lang="en-IN" sz="1700" dirty="0"/>
              <a:t>	git clone https://</a:t>
            </a:r>
            <a:r>
              <a:rPr lang="en-IN" sz="1700" dirty="0" err="1"/>
              <a:t>github.com</a:t>
            </a:r>
            <a:r>
              <a:rPr lang="en-IN" sz="1700" dirty="0"/>
              <a:t>/</a:t>
            </a:r>
            <a:r>
              <a:rPr lang="en-IN" sz="1700" dirty="0" err="1"/>
              <a:t>yourusername</a:t>
            </a:r>
            <a:r>
              <a:rPr lang="en-IN" sz="1700" dirty="0"/>
              <a:t>/your-</a:t>
            </a:r>
            <a:r>
              <a:rPr lang="en-IN" sz="1700" dirty="0" err="1"/>
              <a:t>repo.git</a:t>
            </a:r>
            <a:endParaRPr lang="en-IN" sz="17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b="1" dirty="0"/>
              <a:t>Configure Your Flask App</a:t>
            </a:r>
            <a:endParaRPr lang="en-IN" dirty="0"/>
          </a:p>
          <a:p>
            <a:r>
              <a:rPr lang="en-IN" sz="1700" dirty="0"/>
              <a:t>          Edit the WSGI file in the "Web" tab:</a:t>
            </a:r>
          </a:p>
          <a:p>
            <a:r>
              <a:rPr lang="en-IN" sz="1700" dirty="0"/>
              <a:t>    	from </a:t>
            </a:r>
            <a:r>
              <a:rPr lang="en-IN" sz="1700" dirty="0" err="1"/>
              <a:t>yourapp</a:t>
            </a:r>
            <a:r>
              <a:rPr lang="en-IN" sz="1700" dirty="0"/>
              <a:t> import app as application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1900" b="1" dirty="0"/>
              <a:t>Set Up Environment Variables</a:t>
            </a:r>
            <a:endParaRPr lang="en-IN" sz="1900" dirty="0"/>
          </a:p>
          <a:p>
            <a:r>
              <a:rPr lang="en-IN" sz="1700" dirty="0"/>
              <a:t>Configure any necessary environment variables in the "Web" tab settings.</a:t>
            </a:r>
            <a:endParaRPr lang="en-IN" sz="1800" dirty="0"/>
          </a:p>
          <a:p>
            <a:pPr marL="539496" lvl="3" indent="0">
              <a:buNone/>
            </a:pPr>
            <a:r>
              <a:rPr lang="en-IN" sz="1600" dirty="0" err="1"/>
              <a:t>url</a:t>
            </a:r>
            <a:r>
              <a:rPr lang="en-IN" sz="1600" dirty="0"/>
              <a:t>:   </a:t>
            </a:r>
            <a:r>
              <a:rPr lang="en-IN" sz="1600" dirty="0">
                <a:hlinkClick r:id="rId2"/>
              </a:rPr>
              <a:t>https://</a:t>
            </a:r>
            <a:r>
              <a:rPr lang="en-IN" sz="1600" dirty="0" err="1">
                <a:hlinkClick r:id="rId2"/>
              </a:rPr>
              <a:t>bhargav.pythonanywhere.com</a:t>
            </a:r>
            <a:r>
              <a:rPr lang="en-IN" sz="1600" dirty="0">
                <a:hlinkClick r:id="rId2"/>
              </a:rPr>
              <a:t>/</a:t>
            </a:r>
            <a:endParaRPr lang="en-IN" sz="1600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4051E-D3DE-DA2D-012D-36347131C371}"/>
              </a:ext>
            </a:extLst>
          </p:cNvPr>
          <p:cNvSpPr txBox="1"/>
          <p:nvPr/>
        </p:nvSpPr>
        <p:spPr>
          <a:xfrm>
            <a:off x="1937263" y="584005"/>
            <a:ext cx="789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tx2"/>
                </a:solidFill>
              </a:rPr>
              <a:t>Set Up 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275670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469791"/>
            <a:ext cx="7487756" cy="1593507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Difficulties encountered on each stage</a:t>
            </a:r>
            <a:endParaRPr lang="en-IN" sz="32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5F5E79-CB2B-0634-9BD7-EC2F7B7838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7782725" cy="438651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Model Building</a:t>
            </a:r>
          </a:p>
          <a:p>
            <a:pPr marL="688086" lvl="1" indent="-28575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Identifying and creating which features are most relevant can be challenging.</a:t>
            </a:r>
          </a:p>
          <a:p>
            <a:pPr marL="688086" lvl="1" indent="-28575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Choosing right algorithm can be difficult. </a:t>
            </a:r>
          </a:p>
          <a:p>
            <a:pPr marL="342900" indent="-342900">
              <a:buAutoNum type="arabicPeriod" startAt="2"/>
            </a:pPr>
            <a:r>
              <a:rPr lang="en-US" b="1" dirty="0">
                <a:solidFill>
                  <a:schemeClr val="bg1"/>
                </a:solidFill>
              </a:rPr>
              <a:t>Model Evaluation</a:t>
            </a:r>
          </a:p>
          <a:p>
            <a:pPr marL="688086" lvl="1" indent="-28575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Understanding and interpreting evaluation metrics and how they relate to model performance can be complex. </a:t>
            </a:r>
          </a:p>
          <a:p>
            <a:pPr marL="688086" lvl="1" indent="-28575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Overfitting and Underfitting </a:t>
            </a:r>
          </a:p>
          <a:p>
            <a:pPr marL="342900" indent="-342900">
              <a:buAutoNum type="arabicPeriod" startAt="3"/>
            </a:pPr>
            <a:r>
              <a:rPr lang="en-US" b="1" dirty="0">
                <a:solidFill>
                  <a:schemeClr val="bg1"/>
                </a:solidFill>
              </a:rPr>
              <a:t>Model Deployment</a:t>
            </a:r>
          </a:p>
          <a:p>
            <a:pPr marL="688086" lvl="1" indent="-28575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Continuously monitoring model performance in production and detecting issues can be difficult.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>
            <a:normAutofit/>
          </a:bodyPr>
          <a:lstStyle/>
          <a:p>
            <a:r>
              <a:rPr lang="en-US"/>
              <a:t>   Group 6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n-IN" dirty="0"/>
              <a:t>Dataset Overview</a:t>
            </a:r>
            <a:endParaRPr lang="en-US" dirty="0"/>
          </a:p>
        </p:txBody>
      </p:sp>
      <p:graphicFrame>
        <p:nvGraphicFramePr>
          <p:cNvPr id="15" name="Content Placeholder 12">
            <a:extLst>
              <a:ext uri="{FF2B5EF4-FFF2-40B4-BE49-F238E27FC236}">
                <a16:creationId xmlns:a16="http://schemas.microsoft.com/office/drawing/2014/main" id="{E2764A53-29EA-B74E-3977-D27EE63CE4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07711542"/>
              </p:ext>
            </p:extLst>
          </p:nvPr>
        </p:nvGraphicFramePr>
        <p:xfrm>
          <a:off x="2861187" y="2282007"/>
          <a:ext cx="8606913" cy="4325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34F8-7C47-11D5-A728-88343CA4F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info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9741AB-BB42-1EB9-7385-B03809D346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27755" y="297706"/>
            <a:ext cx="7384026" cy="62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A9E2-92B0-9AD2-3095-5E36433C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B3CB2-625A-BD6B-55ED-6E97B11DCFD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Steps in data preprocessing:</a:t>
            </a:r>
          </a:p>
          <a:p>
            <a:pPr marL="342900" indent="-342900">
              <a:buAutoNum type="arabicPeriod"/>
            </a:pPr>
            <a:r>
              <a:rPr lang="en-US"/>
              <a:t>Cleaning the data: Cleaning the data involves handling the missing values, detecting the outliers and removing outliers.</a:t>
            </a:r>
          </a:p>
          <a:p>
            <a:pPr marL="342900" indent="-342900">
              <a:buAutoNum type="arabicPeriod"/>
            </a:pPr>
            <a:r>
              <a:rPr lang="en-US"/>
              <a:t>Feature Engineering: Feature Engineering involves creating additional relevant features.</a:t>
            </a:r>
            <a:endParaRPr lang="en-IN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43966-A1D1-DA3D-866C-D038350B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6" y="0"/>
            <a:ext cx="585019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489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464F4F-96E8-AEC3-F71F-965F0ECD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IN" b="1" dirty="0"/>
              <a:t>Exploratory Data Analysis (EDA) Objectives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AC3380-074F-6D48-BCFC-B90E47B8DE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6787747" cy="28709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b="1" dirty="0"/>
              <a:t> </a:t>
            </a:r>
            <a:r>
              <a:rPr lang="en-IN" b="1" dirty="0" err="1"/>
              <a:t>Analyze</a:t>
            </a:r>
            <a:r>
              <a:rPr lang="en-IN" b="1" dirty="0"/>
              <a:t> and investigate datasets</a:t>
            </a:r>
            <a:endParaRPr lang="en-IN" dirty="0"/>
          </a:p>
          <a:p>
            <a:pPr marL="859536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600" b="1" dirty="0"/>
              <a:t>Summarize main characteristics</a:t>
            </a:r>
            <a:endParaRPr lang="en-IN" sz="1600" dirty="0"/>
          </a:p>
          <a:p>
            <a:pPr marL="1200150" lvl="2" indent="-285750"/>
            <a:r>
              <a:rPr lang="en-IN" sz="1400" dirty="0"/>
              <a:t>Often using data visualization methods</a:t>
            </a:r>
          </a:p>
          <a:p>
            <a:pPr marL="859536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600" b="1" dirty="0"/>
              <a:t>Importance of EDA:</a:t>
            </a:r>
            <a:endParaRPr lang="en-IN" sz="1600" dirty="0"/>
          </a:p>
          <a:p>
            <a:pPr marL="1200150" lvl="2" indent="-285750"/>
            <a:r>
              <a:rPr lang="en-IN" sz="1400" dirty="0"/>
              <a:t>Improper EDA can hinder subsequent steps in the model-building process</a:t>
            </a:r>
          </a:p>
        </p:txBody>
      </p:sp>
    </p:spTree>
    <p:extLst>
      <p:ext uri="{BB962C8B-B14F-4D97-AF65-F5344CB8AC3E}">
        <p14:creationId xmlns:p14="http://schemas.microsoft.com/office/powerpoint/2010/main" val="160766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94B-6158-D3D5-1B3E-9E225AC2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447756"/>
            <a:ext cx="7527664" cy="1593507"/>
          </a:xfrm>
        </p:spPr>
        <p:txBody>
          <a:bodyPr/>
          <a:lstStyle/>
          <a:p>
            <a:r>
              <a:rPr lang="en-IN" sz="4000" b="1" dirty="0"/>
              <a:t>Visualization Tools for Exploring Relationships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7202-BA13-9C5C-22DF-BDCACFDD2A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4317" y="2411009"/>
            <a:ext cx="6787747" cy="31937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Box Plots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Histograms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Heatmap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Line Graphs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Scatter Plots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67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FA5B-CEAE-35DA-3375-3E527FD81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5600" y="495074"/>
            <a:ext cx="5486400" cy="3291840"/>
          </a:xfrm>
        </p:spPr>
        <p:txBody>
          <a:bodyPr anchor="b">
            <a:normAutofit/>
          </a:bodyPr>
          <a:lstStyle/>
          <a:p>
            <a:r>
              <a:rPr lang="en-US" sz="4400" dirty="0"/>
              <a:t>Box Plots</a:t>
            </a:r>
          </a:p>
        </p:txBody>
      </p:sp>
      <p:pic>
        <p:nvPicPr>
          <p:cNvPr id="4" name="Content Placeholder 3" descr="A group of white rectangular boxes with black and blue lines&#10;&#10;Description automatically generated">
            <a:extLst>
              <a:ext uri="{FF2B5EF4-FFF2-40B4-BE49-F238E27FC236}">
                <a16:creationId xmlns:a16="http://schemas.microsoft.com/office/drawing/2014/main" id="{54324D34-BB77-489D-F7C5-72128483E7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/>
        </p:blipFill>
        <p:spPr>
          <a:xfrm>
            <a:off x="129129" y="1789468"/>
            <a:ext cx="6170706" cy="3471022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4171EC0-387D-FE28-85D7-33B48B0A00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5600" y="4568602"/>
            <a:ext cx="5486400" cy="1645920"/>
          </a:xfrm>
        </p:spPr>
        <p:txBody>
          <a:bodyPr/>
          <a:lstStyle/>
          <a:p>
            <a:r>
              <a:rPr lang="en-US" dirty="0"/>
              <a:t>By using box plots we identify the outliers in datasets, Skewness of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452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A8ECD1-788F-484B-9043-D957FCFDF1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D24F1A-6251-4B9A-A918-7D6F3A8F7E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0FE134-9032-4C7F-BC57-C7DE3F83336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1031</Words>
  <Application>Microsoft Macintosh PowerPoint</Application>
  <PresentationFormat>Widescreen</PresentationFormat>
  <Paragraphs>179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Franklin Gothic Book</vt:lpstr>
      <vt:lpstr>Franklin Gothic Demi</vt:lpstr>
      <vt:lpstr>Wingdings</vt:lpstr>
      <vt:lpstr>Custom</vt:lpstr>
      <vt:lpstr>Solar Power Forecasting Using Machine Learning and Flask</vt:lpstr>
      <vt:lpstr>Agenda</vt:lpstr>
      <vt:lpstr>Project Objectives</vt:lpstr>
      <vt:lpstr>Dataset Overview</vt:lpstr>
      <vt:lpstr>Dataset info</vt:lpstr>
      <vt:lpstr>Data preprocessing</vt:lpstr>
      <vt:lpstr>Exploratory Data Analysis (EDA) Objectives</vt:lpstr>
      <vt:lpstr>Visualization Tools for Exploring Relationships</vt:lpstr>
      <vt:lpstr>Box Plots</vt:lpstr>
      <vt:lpstr>Histograms</vt:lpstr>
      <vt:lpstr>Pair plot</vt:lpstr>
      <vt:lpstr>Density Graph</vt:lpstr>
      <vt:lpstr>Line graph</vt:lpstr>
      <vt:lpstr>Area Graph</vt:lpstr>
      <vt:lpstr>Heat Map</vt:lpstr>
      <vt:lpstr>SCATTER PLOT OF WIND SPEED          VS  POWER GENERATED </vt:lpstr>
      <vt:lpstr>SCATTER PLOT OF TEMPERATURE   VS  POWER GENERATED </vt:lpstr>
      <vt:lpstr>SCATTER PLOT OF TEMPERATURE  VS  POWER GENERATED </vt:lpstr>
      <vt:lpstr>Splitting Data</vt:lpstr>
      <vt:lpstr>Standardization</vt:lpstr>
      <vt:lpstr>Model Selection</vt:lpstr>
      <vt:lpstr>Linear regression</vt:lpstr>
      <vt:lpstr>Random Forest</vt:lpstr>
      <vt:lpstr>Gradient boosting</vt:lpstr>
      <vt:lpstr>K neighbors </vt:lpstr>
      <vt:lpstr>Model Evalution</vt:lpstr>
      <vt:lpstr>Evalution</vt:lpstr>
      <vt:lpstr>Flask Integration and Building the Web Interface</vt:lpstr>
      <vt:lpstr>Overview of the Flask Application</vt:lpstr>
      <vt:lpstr>app.py – Main Application Script</vt:lpstr>
      <vt:lpstr>from flask import Flask, render_template, request import pickle from sklearn.preprocessing import StandardScaler  app = Flask(__name__) # Load models and scaler ... @app.route('/') def index():     return render_template('index.html') ... </vt:lpstr>
      <vt:lpstr>Deployment</vt:lpstr>
      <vt:lpstr>continue</vt:lpstr>
      <vt:lpstr>Difficulties encountered on each stage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2023-12-20T08:12:12Z</dcterms:created>
  <dcterms:modified xsi:type="dcterms:W3CDTF">2024-08-13T06:18:26Z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